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2</c:v>
                </c:pt>
                <c:pt idx="4">
                  <c:v>1</c:v>
                </c:pt>
                <c:pt idx="5">
                  <c:v>17</c:v>
                </c:pt>
                <c:pt idx="6">
                  <c:v>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0.2006478985550002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8.7778999999999385E-2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0.91639300000000024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8.7778000000000134E-2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0.31485099999999999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0.6743560000000004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7.7533380000000003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0.20428217342529997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8.7155000000000094E-2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0.90988899999999973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8.7156000000000233E-2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0.31261699999999948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0.90986000000000011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7.8779370000000002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1.6746400000000001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0.37187899999999985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0.10367700000000024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1.0823739999999988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0.10367700000000113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0.37187899999999985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0.24228500000000075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9.2005569999999999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0.14352400000000021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0.32647300000000001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9.1018000000000043E-2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0.9502189999999997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9.1019000000000183E-2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0.32647300000000001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0.64360399999999984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7.9043950000000001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0.33157600000000009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0.26875300000000024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7.4925999999999604E-2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0.78221999999999969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7.4927000000000632E-2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0.26875199999999921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0.96949800000000153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9.3819859999999995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0.1636539999999993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0.11314899999999994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3.154499999999949E-2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0.32932500000000076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3.154499999999949E-2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0.11314899999999994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0.23985900000000093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9.1914759999999998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36</c:v>
                </c:pt>
                <c:pt idx="2">
                  <c:v>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0.12644600000000006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0.31466500000000019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8.7725999999999971E-2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0.91585099999999997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8.7725999999999971E-2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0.31466499999999975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0.78869800000000012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5.3476619999999997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0.38726799999999972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0.32112300000000005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8.9527000000000356E-2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0.93464499999999973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8.9527000000000356E-2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0.32112299999999916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0.92189100000000046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7.217778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0.4343799852575998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0.14394099999999987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1.502726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0.14394099999999987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0.51630300000000062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0.76612300000000033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8.9534649999999996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1.0651069999999994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0.33939699999999995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9.4621000000000066E-2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0.9878309999999999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9.4622000000001094E-2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0.33939599999999892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0.57229799999999997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8.7352260000000008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1.2694160000000001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0.39142499999999991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0.10912599999999983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1.1392630000000006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0.10912599999999983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0.39142399999999977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0.93252200000000052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6.722931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Admission to hospital Q3. How long do you feel you had to wait to get to a bed on a ward after you arrived at the hospital?</c:v>
                </c:pt>
                <c:pt idx="3">
                  <c:v>The hospital and ward Q14. Were you able to get hospital food outside of set meal times?</c:v>
                </c:pt>
                <c:pt idx="4">
                  <c:v>The hospital and ward Q7. Did the hospital staff explain the reasons for changing wards during the night in a way you could understand?</c:v>
                </c:pt>
              </c:strCache>
            </c:strRef>
          </c:cat>
          <c:val>
            <c:numRef>
              <c:f>Sheet1!$B$2:$B$6</c:f>
              <c:numCache>
                <c:formatCode>0.0</c:formatCode>
                <c:ptCount val="5"/>
                <c:pt idx="0">
                  <c:v>9.5</c:v>
                </c:pt>
                <c:pt idx="1">
                  <c:v>9.3000000000000007</c:v>
                </c:pt>
                <c:pt idx="2">
                  <c:v>9.1999999999999993</c:v>
                </c:pt>
                <c:pt idx="3">
                  <c:v>7.7</c:v>
                </c:pt>
                <c:pt idx="4">
                  <c:v>8.3000000000000007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Admission to hospital Q3. How long do you feel you had to wait to get to a bed on a ward after you arrived at the hospital?</c:v>
                </c:pt>
                <c:pt idx="3">
                  <c:v>The hospital and ward Q14. Were you able to get hospital food outside of set meal times?</c:v>
                </c:pt>
                <c:pt idx="4">
                  <c:v>The hospital and ward Q7. Did the hospital staff explain the reasons for changing wards during the night in a way you could understand?</c:v>
                </c:pt>
              </c:strCache>
            </c:strRef>
          </c:cat>
          <c:val>
            <c:numRef>
              <c:f>Sheet1!$C$2:$C$6</c:f>
              <c:numCache>
                <c:formatCode>0.0</c:formatCode>
                <c:ptCount val="5"/>
                <c:pt idx="0">
                  <c:v>6</c:v>
                </c:pt>
                <c:pt idx="1">
                  <c:v>6.3</c:v>
                </c:pt>
                <c:pt idx="2">
                  <c:v>6.8</c:v>
                </c:pt>
                <c:pt idx="3">
                  <c:v>5.9</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Your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2.3682823582220802</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6.2983557190600059E-2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0.13139899999999993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1.371793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0.13140000000000018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0.47131699999999999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0.7746789999999999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2.3682820000000002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Your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Operations and procedures Q33. Beforehand, how well did hospital staff explain how you might feel after you had the operations or procedures?</c:v>
                </c:pt>
                <c:pt idx="1">
                  <c:v>Leaving hospital Q40. To what extent did you understand the information you were given about what you should or should not do after leaving hospital?</c:v>
                </c:pt>
                <c:pt idx="2">
                  <c:v>The hospital and ward Q15. During your time in hospital, did you get enough to drink?</c:v>
                </c:pt>
                <c:pt idx="3">
                  <c:v>Your care and treatment Q28. Were you given enough privacy when being examined or treated?</c:v>
                </c:pt>
                <c:pt idx="4">
                  <c:v>Leaving hospital Q46. After leaving hospital, did you get enough support from health or social care services to help you recover or manage your condition?</c:v>
                </c:pt>
              </c:strCache>
            </c:strRef>
          </c:cat>
          <c:val>
            <c:numRef>
              <c:f>Sheet1!$B$2:$B$6</c:f>
              <c:numCache>
                <c:formatCode>0.0</c:formatCode>
                <c:ptCount val="5"/>
                <c:pt idx="0">
                  <c:v>7.6</c:v>
                </c:pt>
                <c:pt idx="1">
                  <c:v>9.1999999999999993</c:v>
                </c:pt>
                <c:pt idx="2">
                  <c:v>9.6999999999999993</c:v>
                </c:pt>
                <c:pt idx="3">
                  <c:v>9.9</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Operations and procedures Q33. Beforehand, how well did hospital staff explain how you might feel after you had the operations or procedures?</c:v>
                </c:pt>
                <c:pt idx="1">
                  <c:v>Leaving hospital Q40. To what extent did you understand the information you were given about what you should or should not do after leaving hospital?</c:v>
                </c:pt>
                <c:pt idx="2">
                  <c:v>The hospital and ward Q15. During your time in hospital, did you get enough to drink?</c:v>
                </c:pt>
                <c:pt idx="3">
                  <c:v>Your care and treatment Q28. Were you given enough privacy when being examined or treated?</c:v>
                </c:pt>
                <c:pt idx="4">
                  <c:v>Leaving hospital Q46. After leaving hospital, did you get enough support from health or social care services to help you recover or manage your condition?</c:v>
                </c:pt>
              </c:strCache>
            </c:strRef>
          </c:cat>
          <c:val>
            <c:numRef>
              <c:f>Sheet1!$C$2:$C$6</c:f>
              <c:numCache>
                <c:formatCode>0.0</c:formatCode>
                <c:ptCount val="5"/>
                <c:pt idx="0">
                  <c:v>7.6</c:v>
                </c:pt>
                <c:pt idx="1">
                  <c:v>9</c:v>
                </c:pt>
                <c:pt idx="2">
                  <c:v>9.4</c:v>
                </c:pt>
                <c:pt idx="3">
                  <c:v>9.4</c:v>
                </c:pt>
                <c:pt idx="4">
                  <c:v>6.2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0.31081400000000059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0.20143900000000059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5.6158999999999182E-2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0.58629700000000007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5.6159000000000958E-2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0.20143899999999881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0.13827200000000062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9.6365669999999994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Your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9.1869530397675696</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2.5514000000000259E-2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0.27308299999999974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7.6133999999999702E-2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0.79482400000000109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7.6133999999999702E-2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0.27308299999999974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0.51466800000000035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9.1869530000000008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0.5310924419409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0.15978700000000057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1.6681499999999998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0.73292499999999894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0.85139600000000115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9.1750640000000008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0.28729899999999997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0.4091130000000005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0.11405699999999985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1.1907430000000003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0.52317000000000036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0.55942899999999973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8.7560690000000001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Your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2.4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94.675299999999993</c:v>
                </c:pt>
                <c:pt idx="1">
                  <c:v>0.64939999999999998</c:v>
                </c:pt>
                <c:pt idx="2">
                  <c:v>1.8182</c:v>
                </c:pt>
                <c:pt idx="3">
                  <c:v>0.64939999999999998</c:v>
                </c:pt>
                <c:pt idx="4">
                  <c:v>0.25969999999999999</c:v>
                </c:pt>
                <c:pt idx="5">
                  <c:v>1.9480999999999999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0.24100199999999994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0.39811899999999945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0.11099300000000056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1.1587490000000003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0.50911200000000001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0.65448199999999979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8.9804209999999998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0.11658309710190018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0.17363199999999956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1.8126940000000005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0.79643199999999936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1.7749560000000004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9.484769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0.23132000000000019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0.26274499999999978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7.3250999999999955E-2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0.76473400000000069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0.33599599999999974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0.62769899999999978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9.1616649999999993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0.16222699999999968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0.26069399999999998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7.2678999999999938E-2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0.75876399999999933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0.33337400000000095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0.5200010000000006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9.1003190000000007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0.12059209375559998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0.21151099999999978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2.2081460000000002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0.97018000000000093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0.26129299999999844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8.3142859999999992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0.11724200000000096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0.22090500000000013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6.1586999999999392E-2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0.64295800000000014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6.1586999999999392E-2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0.22090599999999938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0.18054200000000087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9.7961200000000002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0.31733802279209922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9.4739000000000573E-2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0.98905699999999896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9.4739000000000573E-2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0.33981700000000004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0.32718999999999987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9.0271679999999996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0.29532536853580016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8.49359999999999E-2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0.88672299999999993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8.4936000000000789E-2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0.30465699999999885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0.53005800000000036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9.1331089999999993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23.984300000000001</c:v>
                </c:pt>
                <c:pt idx="1">
                  <c:v>0.13109999999999999</c:v>
                </c:pt>
                <c:pt idx="2">
                  <c:v>69.200500000000005</c:v>
                </c:pt>
                <c:pt idx="3">
                  <c:v>0.39319999999999999</c:v>
                </c:pt>
                <c:pt idx="4">
                  <c:v>0.13109999999999999</c:v>
                </c:pt>
                <c:pt idx="5">
                  <c:v>0.91739999999999999</c:v>
                </c:pt>
                <c:pt idx="6">
                  <c:v>0</c:v>
                </c:pt>
                <c:pt idx="7">
                  <c:v>2.3591000000000002</c:v>
                </c:pt>
                <c:pt idx="8">
                  <c:v>2.8834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0.60438499999999973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0.36465399999999981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0.10166300000000028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1.0613469999999996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0.10166300000000028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0.36465399999999981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0.42872099999999946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8.7975359999999991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0.37030396031469959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0.11030500000000032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1.1515659999999999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0.11030400000000018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0.39565199999999923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0.72436900000000115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8.0721129999999999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0.11701600000000045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0.41840600000000006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0.11664799999999964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1.2177920000000002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0.11664799999999964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0.41840600000000094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0.70207499999999889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8.8379759999999994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0.49950553586259971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0.17506900000000059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1.8276979999999998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0.1750689999999997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0.62795600000000018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1.042612000000001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7.6938300000000002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0.39268699999999868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0.15151300000000134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4.2240999999998863E-2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0.44098800000000082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4.2239999999999611E-2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0.15151400000000059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0.14354099999999903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9.7341580000000008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0.85429999999999995</c:v>
                </c:pt>
                <c:pt idx="1">
                  <c:v>0.14570000000000005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0.85429999999999995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Your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0.17890599999999957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0.21863800000000033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6.095499999999987E-2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0.63635999999999981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6.095499999999987E-2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0.21863800000000033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0.26761699999999955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9.2521950000000004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8.1017000000001005E-2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0.17345699999999908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4.8359000000001373E-2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0.50485600000000019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4.8358999999999597E-2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0.17345699999999908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0.24970300000000023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9.7292970000000008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0.20844723587499914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7.4610000000001619E-2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0.77891599999999883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7.4609999999999843E-2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0.26761800000000058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0.16379700000000064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9.0534879999999998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62.729700000000001</c:v>
                </c:pt>
                <c:pt idx="2">
                  <c:v>36.876600000000003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Your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9.2474339748003498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0.19774699999999967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0.2561820000000008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7.1422000000000097E-2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0.74563200000000052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7.1422000000000097E-2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0.25618199999999902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0.2511170000000007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9.370806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0.11837300000000006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0.21853500000000103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6.0925999999998481E-2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0.63605900000000126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6.0926000000000258E-2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0.21853599999999851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7.445600000000141E-2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9.6110579999999999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0.16155700000000017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0.27639600000000009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7.7057999999999183E-2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0.80446700000000071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7.7057999999999183E-2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0.27639700000000111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0.13208700000000029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9.2418259999999997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0.53688799999999937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0.32119600000000048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8.9546999999999599E-2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0.93485800000000019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8.9546999999999599E-2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0.32119699999999973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0.84486400000000117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8.7660450000000001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Your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9.06833266673293</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0.49770699999999923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0.25560600000000022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7.1260999999999797E-2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0.74395700000000087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7.1260999999999797E-2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0.25560699999999947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0.31846900000000034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8.5774170000000005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0.22626970072940011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8.3559000000000161E-2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0.87234000000000034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8.3558000000000021E-2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0.29971600000000009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0.66439000000000004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7.7352420000000004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0.18954646760379923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5.3806000000001575E-2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0.5617289999999997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5.3805999999999798E-2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0.19299799999999934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0.36743700000000068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9.4655290000000001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0.26273400000000002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0.34889399999999959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9.7268999999999828E-2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1.0154770000000006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9.726899999999894E-2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0.34889400000000137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0.64677399999999885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8.9307169999999996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0.21332102761540028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0.13415799999999933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1.4005850000000004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0.13415800000000022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0.48120899999999978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1.6940670000000004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9.3157130000000006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2.0779000000000001</c:v>
                </c:pt>
                <c:pt idx="1">
                  <c:v>8.5714000000000006</c:v>
                </c:pt>
                <c:pt idx="2">
                  <c:v>27.9221</c:v>
                </c:pt>
                <c:pt idx="3">
                  <c:v>61.428600000000003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6.3694999999999169E-2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0.11036200000000029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3.0768000000000129E-2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0.32121199999999916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3.0768000000000129E-2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0.11036100000000104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0.23359799999999886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9.8618299999999994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0.3102550000000015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0.17067499999999924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4.7584000000000515E-2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0.49676000000000009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4.7582999999999487E-2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0.17067499999999924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0.29979900000000015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9.5399729999999998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0.29445197606460027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8.2297000000000509E-2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0.85917199999999916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8.2297000000000509E-2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0.29519200000000012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0.48973099999999903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9.1202400000000008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Your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8.5744100448782206</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0.18711099999999981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0.18484899999999982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5.1534000000000191E-2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0.53801300000000118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5.1534000000000191E-2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0.18484899999999982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0.23447299999999949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9.4206810000000001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0.59647299999999959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0.23828600000000044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6.6431999999999825E-2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0.69354300000000002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6.6433000000000852E-2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0.23828499999999941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0.4783659999999994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7.6478890000000002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0.2232050000000001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0.24445099999999975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6.8151000000000295E-2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0.71148899999999937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6.8151000000000295E-2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0.24445099999999975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0.63359900000000025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8.6546599999999998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Your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RGM | Royal Papworth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RGM | Royal Papworth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RGM | Royal Papworth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Royal Papworth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86962155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77920569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95143254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75940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56240508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403874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8197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151617"/>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87940124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1153237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69655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0427609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70225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59199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1241411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67535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05278615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80616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993791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6154376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76144242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327654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5199323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950082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95586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7560157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9700804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98284949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456468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28694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77898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431869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6633388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08759434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69183583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3151455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85260191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76844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33307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177657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237152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12071761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93766813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4323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13826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92263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792101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5107491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89647005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86384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0425161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735757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40649507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3318171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19927348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09565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30022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30936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743162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5186015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00107264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50013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779025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76274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5198415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1029116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8617777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58144600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37809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1403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66336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223984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8076070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22492578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33609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4894845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777636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2080423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1011383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2987385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15076768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8690121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30985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8960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90728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7052512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5801469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82374264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3085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95839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84683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33765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542010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35469557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00198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85630321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2021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8060650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1033721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94436403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809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63681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2006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630275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2240244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73493530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77093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3414247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855060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1748449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84249181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37471030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797993229"/>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29851352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10288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58564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826556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3620603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948895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5004373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485405490"/>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1755560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99247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47843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69916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9626451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38526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249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7979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323214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2237927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10751603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2.4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50595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5902861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08862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6361523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053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31907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9832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053899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33872971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38883418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9.6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88381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3508240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89939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1510945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0793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39495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53829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695387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117570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79727733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97747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8193238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627415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2339529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11171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6731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88355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3760513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3971945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764040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5531202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1674216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0747894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59692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86383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6458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630500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225014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2357159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8905332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133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2235636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4748564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87729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38025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7086448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1330240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3579667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952737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754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6559859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6533068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64095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51470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8756523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2536644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6570964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2246270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53683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7392392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8202470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69547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7010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3503287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2004564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2069225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7715617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98191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985280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7894591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(541)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7783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95877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4491057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1965257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1957046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121010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0201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0752208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976033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70024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55614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2989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15379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1611277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6481226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9787663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6946419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7630241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6173043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1109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1471104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6193667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9919569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1074343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3343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7393928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8348306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06919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61132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1057699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8151004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6426606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5668942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05026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1923043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9215249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2659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1570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5293597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1198366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4704231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6156963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942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8196571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5316132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35786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04893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2224956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23426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5680227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8931829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53956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7676262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0502678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8533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16470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17970934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9994933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9842895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28454093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05199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7906955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0122643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55127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334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5216994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5252297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1393208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0761052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6387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2590079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9180107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7751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46435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4023725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6807783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1684274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8895949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1312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3580513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4415686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8512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1890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9895441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1654499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5974835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(585)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8463298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475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0457771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5487166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15264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81321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6052188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4086196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1013784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(532)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8446531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37877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8392301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2619830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(565)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3582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9004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1091364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8725386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3048501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(575)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3533679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5301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4145543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5623141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53582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60289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59813058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1010083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8359271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(569)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39309251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4860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0701241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5365664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08218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0824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2073228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1745879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6757875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5862508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43842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0332512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5898516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2638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276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69899645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0850439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9156412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29977168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84013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256073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1981798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73248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7272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0873035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3052215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770517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9565794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61618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42443218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7119327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47727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85440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40808465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5166401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9301337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55458895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1338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4911378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4828201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28539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90128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4505034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8266962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8922992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(604)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5387051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5861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2051178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3305546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37003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61847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5960303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02041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0768157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5011389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PAPWORTH HOSPITAL (762)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8706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28715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8490430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56351421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6155071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0933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5788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9829259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6071435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98724582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09672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390392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32274409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247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7596128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33251344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2286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0959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29807930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56952223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181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848099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6188260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04776917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78352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40403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6113562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71996066"/>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3.2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23700359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79480026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80226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865604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717512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2455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1522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7815428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674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9952948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Q11. Were you offered food that met any dietary needs or requirements you had?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01088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192758894"/>
              </p:ext>
            </p:extLst>
          </p:nvPr>
        </p:nvGraphicFramePr>
        <p:xfrm>
          <a:off x="469068" y="1548000"/>
          <a:ext cx="11253864" cy="4297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
Q9. Did you get enough help from staff to wash or keep yourself clean?
Q12. How would you rate the hospital food?
Q15. During your time in hospital, did you get enough to drink?
Q18. When doctors spoke about your care in front of you, were you included in the conversation?
Q19. When you asked nurses questions, did you get answers you could understand?
Q21. When nurses spoke about your care in front of you, were you included in the conversation?
Q24. To what extent did staff looking after you involve you in decisions about your care and treatment?
Q35. To what extent did staff involve you in decisions about you leaving hospital?
Q36. To what extent did hospital staff take your family or home situation into account when planning for you to leave hospital?
Q37. Did hospital staff discuss with you whether you would need any additional equipment in your home, or any changes to your home, after leaving the hospital?
Q40. To what extent did you understand the information you were given about what you should or should not do after leaving hospital?
Q41. Thinking about any medicine you were to take at home, were you given any of the following?
Q42. Before you left hospital, did you know what would happen next with your care?
Q43. Did hospital staff tell you who to contact if you were worried about your condition or treatment after you left hospital?
Q44. Did hospital staff discuss with you whether you may need any further health or social care services after leaving hospital?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Q3. How long do you feel you had to wait to get to a bed on a ward after you arrived at the hospital?
Q4. Did you get help from staff to keep in touch with your family and friends?
Q5. Were you ever prevented from sleeping at night by noise from other patients?
Q5. Were you ever prevented from sleeping at night by noise from staff?
Q5. Were you ever prevented from sleeping at night by hospital lighting?
Q8. How clean was the hospital room or ward that you were in?
Q10. If you brought medication with you to hospital, were you able to take it when you needed to?
Q13. Did you get enough help from staff to eat your meals?
Q14. Were you able to get hospital food outside of set meal times?
Q16. When you asked doctors questions, did you get answers you could understand?
Q17. Did you have confidence and trust in the doctors treating you?
Q20. Did you have confidence and trust in the nurses treating you?
Q22. In your opinion, were there enough nurses on duty to care for you in hospital?
Q23. Thinking about your care and treatment, were you told something by a member of staff that was different to what you had been told by another member of staff?
Q25. How much information about your condition or treatment was given to you?
Q26. Did you feel able to talk to members of hospital staff about your worries and fears?
Q27. Were you able to discuss your condition or treatment with hospital staff without being overheard?
Q28. Were you given enough privacy when being examined or treated?
Q29. Do you think the hospital staff did everything they could to help control your pain?
Q30. Were you able to get a member of staff to help you when you needed attention?
Q32. Beforehand, how well did hospital staff answer your questions about the operations or procedures?
Q34. After the operations or procedures, how well did hospital staff explain how the operation or procedure had gone?
Q38. Were you given enough notice about when you were going to leave hospital?
Q39. Before you left hospital, were you given any information about what you should or should not do after leaving hospital?
Q47. Overall, did you feel you were treated with respect and dignity while you were in the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0262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35013496"/>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57588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Royal Papworth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10357563"/>
              </p:ext>
            </p:extLst>
          </p:nvPr>
        </p:nvGraphicFramePr>
        <p:xfrm>
          <a:off x="400607" y="2156977"/>
          <a:ext cx="5612400" cy="3104134"/>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3104134">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dirty="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Waiting to get to a bed: patients feeling that they waited the right amount of time to get to a bed on a ward after they arrived at the hospital
Food outside set meal times: patients being able to get hospital food outside of set meal times, if needed
Changing wards during the night: staff explaining the reason for patients needing to change wards during the night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510420652"/>
              </p:ext>
            </p:extLst>
          </p:nvPr>
        </p:nvGraphicFramePr>
        <p:xfrm>
          <a:off x="6161818" y="2156977"/>
          <a:ext cx="5612400" cy="3104134"/>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dirty="0">
                          <a:ln>
                            <a:noFill/>
                          </a:ln>
                          <a:solidFill>
                            <a:prstClr val="black"/>
                          </a:solidFill>
                          <a:effectLst/>
                          <a:uLnTx/>
                          <a:uFillTx/>
                          <a:latin typeface="Arial"/>
                          <a:ea typeface="+mn-ea"/>
                          <a:cs typeface="+mn-cs"/>
                        </a:rPr>
                        <a:t>Expectations after the operation or procedure: patients being given an explanation from staff, before their operation or procedure, of how they might feel afterwards
Understanding information on discharge: patients understanding the information given about what they should or should not do after leaving hospital
Having enough to drink: patients getting enough to drink whilst in hospital
Privacy for examinations: patients being given enough privacy when being examined or treated
Support from health or social care services: patients being given enough support from health or social care services to help them recover or manage their condition after leaving hospital</a:t>
                      </a: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27415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Royal Papworth Hospital NHS Foundation Trust who had attended in late 2021. Responses were received from 770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540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697491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770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13850369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04331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40393562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5293717"/>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63%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7523349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4255595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06873344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53401273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68772032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05370525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731495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073858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142332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99359648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84532969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19335</TotalTime>
  <Words>16763</Words>
  <Application>Microsoft Office PowerPoint</Application>
  <PresentationFormat>Widescreen</PresentationFormat>
  <Paragraphs>2245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Royal Papworth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847</cp:revision>
  <dcterms:created xsi:type="dcterms:W3CDTF">2021-03-04T09:52:26Z</dcterms:created>
  <dcterms:modified xsi:type="dcterms:W3CDTF">2022-09-30T10:59:03Z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